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91e5bfa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91e5bfa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91e5bfa5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91e5bfa5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91e5bfa5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91e5bfa5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936568a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936568a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936568a6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936568a6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936568a6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936568a6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936568a6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936568a6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936568a6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936568a6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91e5bfa5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91e5bfa5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91e5bfa5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91e5bfa5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91e5bfa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591e5bfa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91e5bfa5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91e5bfa5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Samuel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91e5bfa5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91e5bfa5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91e5bfa57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91e5bfa57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91e5bfa57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91e5bfa57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91e5bfa5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591e5bfa5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Samuel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936568a6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936568a6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91e5bfa57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591e5bfa57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Tous ensemble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936568a6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936568a6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91e5bfa57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91e5bfa57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Dylan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91e5bfa57_7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91e5bfa57_7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91e5bfa57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91e5bfa57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91e5bfa57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91e5bfa57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91e5bfa5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91e5bfa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91e5bfa5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91e5bfa5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91e5bfa5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91e5bfa5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11" Type="http://schemas.openxmlformats.org/officeDocument/2006/relationships/image" Target="../media/image20.png"/><Relationship Id="rId10" Type="http://schemas.openxmlformats.org/officeDocument/2006/relationships/image" Target="../media/image27.png"/><Relationship Id="rId12" Type="http://schemas.openxmlformats.org/officeDocument/2006/relationships/image" Target="../media/image31.png"/><Relationship Id="rId9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efactoring.guru/fr/design-patterns/decorator/java/example" TargetMode="External"/><Relationship Id="rId4" Type="http://schemas.openxmlformats.org/officeDocument/2006/relationships/hyperlink" Target="https://blog.cellenza.com/developpement-specifique/le-design-pattern-decorator-decorateur/" TargetMode="External"/><Relationship Id="rId11" Type="http://schemas.openxmlformats.org/officeDocument/2006/relationships/hyperlink" Target="https://www.elao.com/blog/dev/design-pattern-decorator" TargetMode="External"/><Relationship Id="rId10" Type="http://schemas.openxmlformats.org/officeDocument/2006/relationships/hyperlink" Target="https://fr.wikipedia.org/wiki/D%C3%A9corateur_(patron_de_conception)" TargetMode="External"/><Relationship Id="rId9" Type="http://schemas.openxmlformats.org/officeDocument/2006/relationships/hyperlink" Target="https://www.youtube.com/watch?v=WghYGmUd9nQ&amp;ab_channel=BracketShow" TargetMode="External"/><Relationship Id="rId5" Type="http://schemas.openxmlformats.org/officeDocument/2006/relationships/hyperlink" Target="https://www.adimeo.com/blog-technique/design-patterns-a-quoi-ca-sert-et-comment-les-utiliser" TargetMode="External"/><Relationship Id="rId6" Type="http://schemas.openxmlformats.org/officeDocument/2006/relationships/hyperlink" Target="https://ryax.tech/fr/design-pattern-cest-quoi-et-pourquoi-lutiliser/" TargetMode="External"/><Relationship Id="rId7" Type="http://schemas.openxmlformats.org/officeDocument/2006/relationships/hyperlink" Target="https://www.youtube.com/watch?v=j40kRwSm4VE" TargetMode="External"/><Relationship Id="rId8" Type="http://schemas.openxmlformats.org/officeDocument/2006/relationships/hyperlink" Target="https://www.youtube.com/watch?v=GCraGHx6gs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16.png"/><Relationship Id="rId7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1236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R3.04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pattern Décorateur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579975" y="45380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Maïa LORIDAN, Dylan RICHARD, Samuel RIGAUD, Maxime PERRIER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75" y="3623200"/>
            <a:ext cx="3198650" cy="91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652" y="3360626"/>
            <a:ext cx="2144425" cy="12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du pattern Décorateur</a:t>
            </a:r>
            <a:endParaRPr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donné par la littérature: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390725"/>
                </a:solidFill>
                <a:latin typeface="Arial"/>
                <a:ea typeface="Arial"/>
                <a:cs typeface="Arial"/>
                <a:sym typeface="Arial"/>
              </a:rPr>
              <a:t>“Attach additional responsibilities to an object dynamically. Decorators provide a flexible alternative to subclassing for extending functionality”.</a:t>
            </a:r>
            <a:endParaRPr sz="2100">
              <a:solidFill>
                <a:srgbClr val="202124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B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Détail du rôle des classes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402" y="1478375"/>
            <a:ext cx="3943200" cy="31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3"/>
          <p:cNvCxnSpPr/>
          <p:nvPr/>
        </p:nvCxnSpPr>
        <p:spPr>
          <a:xfrm flipH="1">
            <a:off x="2057275" y="1807175"/>
            <a:ext cx="1918500" cy="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3"/>
          <p:cNvSpPr txBox="1"/>
          <p:nvPr/>
        </p:nvSpPr>
        <p:spPr>
          <a:xfrm>
            <a:off x="1139900" y="1591700"/>
            <a:ext cx="10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L’interface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23"/>
          <p:cNvCxnSpPr/>
          <p:nvPr/>
        </p:nvCxnSpPr>
        <p:spPr>
          <a:xfrm flipH="1">
            <a:off x="1661275" y="2995750"/>
            <a:ext cx="1160700" cy="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3"/>
          <p:cNvSpPr txBox="1"/>
          <p:nvPr/>
        </p:nvSpPr>
        <p:spPr>
          <a:xfrm>
            <a:off x="944275" y="2787225"/>
            <a:ext cx="88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l’objet décoré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3"/>
          <p:cNvCxnSpPr/>
          <p:nvPr/>
        </p:nvCxnSpPr>
        <p:spPr>
          <a:xfrm>
            <a:off x="5574425" y="2995750"/>
            <a:ext cx="1835100" cy="3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3"/>
          <p:cNvSpPr txBox="1"/>
          <p:nvPr/>
        </p:nvSpPr>
        <p:spPr>
          <a:xfrm>
            <a:off x="7180050" y="3086050"/>
            <a:ext cx="123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La classe abstraite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23"/>
          <p:cNvCxnSpPr/>
          <p:nvPr/>
        </p:nvCxnSpPr>
        <p:spPr>
          <a:xfrm>
            <a:off x="5796875" y="4107850"/>
            <a:ext cx="90360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3"/>
          <p:cNvSpPr txBox="1"/>
          <p:nvPr/>
        </p:nvSpPr>
        <p:spPr>
          <a:xfrm>
            <a:off x="6554475" y="4073100"/>
            <a:ext cx="111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Les classes concrète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819150" y="787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principes SOLID</a:t>
            </a:r>
            <a:endParaRPr/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00" y="1391099"/>
            <a:ext cx="6038001" cy="31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SRP</a:t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" y="2098550"/>
            <a:ext cx="29622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3822900" y="2262825"/>
            <a:ext cx="373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véhicule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donne 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lui-même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son nom.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 véhicule donne lui-même 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sa marque.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 véhicule donne lui-même 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son prix.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OCP</a:t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25" y="1883100"/>
            <a:ext cx="360097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575" y="2029025"/>
            <a:ext cx="29622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>
            <a:off x="4219050" y="2363225"/>
            <a:ext cx="968100" cy="94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LSP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50" y="1800200"/>
            <a:ext cx="3374488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ISP</a:t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25" y="1737125"/>
            <a:ext cx="2391550" cy="21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DIP</a:t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600" y="1800200"/>
            <a:ext cx="3622523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limites du pattern Décorateur</a:t>
            </a:r>
            <a:endParaRPr/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819150" y="1891575"/>
            <a:ext cx="7505700" cy="27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Complexification de la construction (instanciation) de l’objet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Pattern Builder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Code plus complexe dans sa globalité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819150" y="2327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Classes </a:t>
            </a:r>
            <a:r>
              <a:rPr b="1" lang="fr">
                <a:solidFill>
                  <a:srgbClr val="434343"/>
                </a:solidFill>
              </a:rPr>
              <a:t>Javadoc</a:t>
            </a:r>
            <a:r>
              <a:rPr lang="fr"/>
              <a:t> qui mettent en oeuvre le pattern Décorateur</a:t>
            </a:r>
            <a:endParaRPr/>
          </a:p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819150" y="3472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Java.io.InputStream   -   OutputStream   -   Reader   -   Writer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/>
              <a:t>(Gestion des flux)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/>
              <a:t>https://www.oracle.com/technical-resources/articles/jones-owsm.html</a:t>
            </a:r>
            <a:endParaRPr b="1"/>
          </a:p>
        </p:txBody>
      </p:sp>
      <p:sp>
        <p:nvSpPr>
          <p:cNvPr id="276" name="Google Shape;276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Rapprochement avec d’autres patterns</a:t>
            </a:r>
            <a:endParaRPr/>
          </a:p>
        </p:txBody>
      </p:sp>
      <p:sp>
        <p:nvSpPr>
          <p:cNvPr id="277" name="Google Shape;277;p31"/>
          <p:cNvSpPr txBox="1"/>
          <p:nvPr/>
        </p:nvSpPr>
        <p:spPr>
          <a:xfrm>
            <a:off x="2794075" y="1647500"/>
            <a:ext cx="301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C78D8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Composite</a:t>
            </a:r>
            <a:endParaRPr sz="2000">
              <a:solidFill>
                <a:srgbClr val="3C78D8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557325" y="1647500"/>
            <a:ext cx="301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Adapter</a:t>
            </a:r>
            <a:endParaRPr sz="2000">
              <a:solidFill>
                <a:srgbClr val="CC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5002075" y="1647500"/>
            <a:ext cx="301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6AA84F"/>
                </a:solidFill>
                <a:latin typeface="Arial Rounded"/>
                <a:ea typeface="Arial Rounded"/>
                <a:cs typeface="Arial Rounded"/>
                <a:sym typeface="Arial Rounded"/>
              </a:rPr>
              <a:t>Visiteur</a:t>
            </a:r>
            <a:endParaRPr sz="2000">
              <a:solidFill>
                <a:srgbClr val="6AA84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un Design Pattern ?</a:t>
            </a:r>
            <a:endParaRPr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Un </a:t>
            </a:r>
            <a:r>
              <a:rPr b="1" lang="fr" sz="1500"/>
              <a:t>P</a:t>
            </a:r>
            <a:r>
              <a:rPr b="1" lang="fr" sz="1500"/>
              <a:t>atron de conception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Gain de temps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Simplifier nos conceptions</a:t>
            </a:r>
            <a:endParaRPr sz="1500"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073" y="2028425"/>
            <a:ext cx="501025" cy="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975" y="2719625"/>
            <a:ext cx="501025" cy="5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577" y="3422200"/>
            <a:ext cx="622275" cy="62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4"/>
          <p:cNvCxnSpPr>
            <a:stCxn id="136" idx="2"/>
            <a:endCxn id="137" idx="2"/>
          </p:cNvCxnSpPr>
          <p:nvPr/>
        </p:nvCxnSpPr>
        <p:spPr>
          <a:xfrm>
            <a:off x="4572000" y="1800200"/>
            <a:ext cx="0" cy="263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" name="Google Shape;14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4700" y="2283425"/>
            <a:ext cx="3020150" cy="15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Énoncé du besoin 2 - </a:t>
            </a:r>
            <a:r>
              <a:rPr b="1" lang="fr">
                <a:solidFill>
                  <a:srgbClr val="4A86E8"/>
                </a:solidFill>
              </a:rPr>
              <a:t>KEBAB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819150" y="19347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Préparer des kebabs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solidFill>
                  <a:srgbClr val="202124"/>
                </a:solidFill>
                <a:highlight>
                  <a:schemeClr val="dk1"/>
                </a:highlight>
              </a:rPr>
              <a:t>À</a:t>
            </a:r>
            <a:r>
              <a:rPr lang="fr" sz="1500"/>
              <a:t> la carte : kebab personnalisable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Ajouter des ingrédients et des fonctionnalités à l’avenir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500" y="275775"/>
            <a:ext cx="2360950" cy="141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2"/>
          <p:cNvCxnSpPr/>
          <p:nvPr/>
        </p:nvCxnSpPr>
        <p:spPr>
          <a:xfrm>
            <a:off x="2356075" y="3951925"/>
            <a:ext cx="98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2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b="0" l="-18490" r="18490" t="0"/>
          <a:stretch/>
        </p:blipFill>
        <p:spPr>
          <a:xfrm>
            <a:off x="65327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0" y="3350500"/>
            <a:ext cx="1202850" cy="12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22" y="3601622"/>
            <a:ext cx="1051950" cy="70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8800" y="4151825"/>
            <a:ext cx="1287200" cy="9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2513" y="2916069"/>
            <a:ext cx="1139775" cy="72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3325" y="2916075"/>
            <a:ext cx="941630" cy="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69825" y="3521076"/>
            <a:ext cx="1287199" cy="86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69825" y="3985825"/>
            <a:ext cx="1400824" cy="10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5475" y="3086036"/>
            <a:ext cx="989399" cy="70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2450" y="3985836"/>
            <a:ext cx="989399" cy="706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2"/>
          <p:cNvCxnSpPr/>
          <p:nvPr/>
        </p:nvCxnSpPr>
        <p:spPr>
          <a:xfrm flipH="1" rot="10800000">
            <a:off x="7535675" y="3998325"/>
            <a:ext cx="969000" cy="70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>
            <a:off x="7481450" y="3991475"/>
            <a:ext cx="1064100" cy="77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Proposition de modélisation</a:t>
            </a:r>
            <a:endParaRPr/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75" y="1760675"/>
            <a:ext cx="5170049" cy="25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819150" y="801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de cette modélisation</a:t>
            </a:r>
            <a:endParaRPr/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752200" y="1402275"/>
            <a:ext cx="7677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Nouveau type de kebab = nouvelle classe à ajouter (</a:t>
            </a:r>
            <a:r>
              <a:rPr b="1" lang="fr" sz="1400"/>
              <a:t>explosion combinatoire</a:t>
            </a:r>
            <a:r>
              <a:rPr lang="fr" sz="1400"/>
              <a:t>)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Pour les prix 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si le prix d’un ingrédient change, il faut changer les prix de tous les kebabs contenant cet ingrédient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Manque de flexibilité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 txBox="1"/>
          <p:nvPr>
            <p:ph type="title"/>
          </p:nvPr>
        </p:nvSpPr>
        <p:spPr>
          <a:xfrm>
            <a:off x="819150" y="3150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pour cette modélisation</a:t>
            </a:r>
            <a:endParaRPr/>
          </a:p>
        </p:txBody>
      </p:sp>
      <p:sp>
        <p:nvSpPr>
          <p:cNvPr id="315" name="Google Shape;315;p34"/>
          <p:cNvSpPr txBox="1"/>
          <p:nvPr/>
        </p:nvSpPr>
        <p:spPr>
          <a:xfrm>
            <a:off x="991650" y="3705075"/>
            <a:ext cx="72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Nous allons rendre notre conception statique en conception dynamique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819150" y="592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Nouvelle modélisation </a:t>
            </a: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25" y="1287975"/>
            <a:ext cx="4704174" cy="35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Vidéo</a:t>
            </a:r>
            <a:endParaRPr/>
          </a:p>
        </p:txBody>
      </p:sp>
      <p:sp>
        <p:nvSpPr>
          <p:cNvPr id="327" name="Google Shape;327;p36"/>
          <p:cNvSpPr txBox="1"/>
          <p:nvPr/>
        </p:nvSpPr>
        <p:spPr>
          <a:xfrm>
            <a:off x="1758225" y="2178125"/>
            <a:ext cx="57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https://www.youtube.com/watch?v=AZX98YQTIKg&amp;ab_channel=cOpeRency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Webographie</a:t>
            </a:r>
            <a:endParaRPr/>
          </a:p>
        </p:txBody>
      </p:sp>
      <p:sp>
        <p:nvSpPr>
          <p:cNvPr id="333" name="Google Shape;333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https://refactoring.guru/fr/design-patterns/decorator/java/example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https://blog.cellenza.com/developpement-specifique/le-design-pattern-decorator-decorateur/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https://www.adimeo.com/blog-technique/design-patterns-a-quoi-ca-sert-et-comment-les-utiliser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https://ryax.tech/fr/design-pattern-cest-quoi-et-pourquoi-lutiliser/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https://www.youtube.com/watch?v=j40kRwSm4VE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(pizzeria)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https://www.youtube.com/watch?v=GCraGHx6gso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(autre vidéo)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https://www.youtube.com/watch?v=WghYGmUd9nQ&amp;ab_channel=BracketShow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(quebec)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https://fr.wikipedia.org/wiki/D%C3%A9corateur_(patron_de_conception)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wikipedia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https://www.elao.com/blog/dev/design-pattern-decorator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QCM</a:t>
            </a:r>
            <a:endParaRPr/>
          </a:p>
        </p:txBody>
      </p:sp>
      <p:sp>
        <p:nvSpPr>
          <p:cNvPr id="344" name="Google Shape;344;p39"/>
          <p:cNvSpPr txBox="1"/>
          <p:nvPr/>
        </p:nvSpPr>
        <p:spPr>
          <a:xfrm>
            <a:off x="1224000" y="2217600"/>
            <a:ext cx="67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https://create.kahoot.it/details/d2de089f-8d3f-464f-8005-1e1583281fb8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Énoncé du besoin 1 - </a:t>
            </a:r>
            <a:r>
              <a:rPr b="1" lang="fr">
                <a:solidFill>
                  <a:srgbClr val="4A86E8"/>
                </a:solidFill>
              </a:rPr>
              <a:t>TRACTEUR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819150" y="19347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Vendre des tracteurs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Tracteur avec des options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Mettre les options que l’on veut dessus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5"/>
          <p:cNvCxnSpPr/>
          <p:nvPr/>
        </p:nvCxnSpPr>
        <p:spPr>
          <a:xfrm>
            <a:off x="2356075" y="3951925"/>
            <a:ext cx="98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2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3">
            <a:alphaModFix/>
          </a:blip>
          <a:srcRect b="0" l="-18490" r="18490" t="0"/>
          <a:stretch/>
        </p:blipFill>
        <p:spPr>
          <a:xfrm>
            <a:off x="65327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100" y="232875"/>
            <a:ext cx="2115950" cy="15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00" y="3318100"/>
            <a:ext cx="1761524" cy="126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6775" y="3062351"/>
            <a:ext cx="1641826" cy="9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350" y="3911526"/>
            <a:ext cx="1516240" cy="852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5"/>
          <p:cNvCxnSpPr/>
          <p:nvPr/>
        </p:nvCxnSpPr>
        <p:spPr>
          <a:xfrm>
            <a:off x="3500288" y="3951500"/>
            <a:ext cx="1064100" cy="77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5"/>
          <p:cNvCxnSpPr/>
          <p:nvPr/>
        </p:nvCxnSpPr>
        <p:spPr>
          <a:xfrm flipH="1" rot="10800000">
            <a:off x="3555975" y="3985400"/>
            <a:ext cx="969000" cy="70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3800" y="3233947"/>
            <a:ext cx="1249475" cy="12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9750" y="3318096"/>
            <a:ext cx="2404248" cy="135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Proposition de modélisation</a:t>
            </a:r>
            <a:endParaRPr/>
          </a:p>
        </p:txBody>
      </p:sp>
      <p:sp>
        <p:nvSpPr>
          <p:cNvPr id="165" name="Google Shape;165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625" y="1587563"/>
            <a:ext cx="3571114" cy="26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1" y="1696026"/>
            <a:ext cx="3013375" cy="28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/>
          <p:nvPr/>
        </p:nvSpPr>
        <p:spPr>
          <a:xfrm>
            <a:off x="3594800" y="2362100"/>
            <a:ext cx="1368000" cy="110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Nouveau Tracteur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819150" y="801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de cette modélisation</a:t>
            </a:r>
            <a:endParaRPr/>
          </a:p>
        </p:txBody>
      </p:sp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752200" y="1402275"/>
            <a:ext cx="7677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Nouveau tracteur = nouvelle classe à ajouter pour le nom et la marque (</a:t>
            </a:r>
            <a:r>
              <a:rPr b="1" lang="fr" sz="1400"/>
              <a:t>explosion combinatoire</a:t>
            </a:r>
            <a:r>
              <a:rPr lang="fr" sz="1400"/>
              <a:t>)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Pour les prix 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si le prix d’une option change, il faut changer les prix de tous les tracteurs qui ont cette option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Manque de flexibilité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 txBox="1"/>
          <p:nvPr>
            <p:ph type="title"/>
          </p:nvPr>
        </p:nvSpPr>
        <p:spPr>
          <a:xfrm>
            <a:off x="819150" y="3150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pour cette modélisation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991650" y="3705075"/>
            <a:ext cx="72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Nous allons rendre notre conception statique en conception dynamique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819150" y="603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Nouvelle modélisation</a:t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325" y="1176900"/>
            <a:ext cx="4235926" cy="35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819150" y="660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Généralisation du diagramme de classes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402" y="1478375"/>
            <a:ext cx="3943200" cy="312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Pattern Décorateur</a:t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819150" y="17021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-</a:t>
            </a:r>
            <a:r>
              <a:rPr lang="fr" sz="1400"/>
              <a:t> GoF (Gang of Four) : 23 design patterns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- 1994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/>
              <a:t>- 3 catégories : </a:t>
            </a:r>
            <a:r>
              <a:rPr i="1" lang="fr" sz="1400"/>
              <a:t>Création</a:t>
            </a:r>
            <a:r>
              <a:rPr lang="fr" sz="1400"/>
              <a:t>, </a:t>
            </a:r>
            <a:r>
              <a:rPr i="1" lang="fr" sz="1400" u="sng"/>
              <a:t>Structure</a:t>
            </a:r>
            <a:r>
              <a:rPr lang="fr" sz="1400"/>
              <a:t>, </a:t>
            </a:r>
            <a:r>
              <a:rPr i="1" lang="fr" sz="1400"/>
              <a:t>Comportemental</a:t>
            </a:r>
            <a:endParaRPr sz="1400"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75" y="3083324"/>
            <a:ext cx="1777825" cy="18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325" y="584250"/>
            <a:ext cx="3189826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Utilité du pattern Décorateur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Permet de modifier un objet dynamiquement</a:t>
            </a:r>
            <a:br>
              <a:rPr lang="fr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Permet </a:t>
            </a:r>
            <a:r>
              <a:rPr lang="fr" sz="1500"/>
              <a:t>d'ajouter</a:t>
            </a:r>
            <a:r>
              <a:rPr lang="fr" sz="1500"/>
              <a:t> des fonctionnalités à l’exécution du programme</a:t>
            </a:r>
            <a:br>
              <a:rPr lang="fr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Plus flexible que l’héritage</a:t>
            </a:r>
            <a:br>
              <a:rPr lang="fr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Simplifie le code car on peut ajouter des fonctionnalités en utilisant des classes simples</a:t>
            </a:r>
            <a:br>
              <a:rPr lang="fr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On peut écrire du nouveau code au lieu de réécrire l’ancien code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